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91" r:id="rId2"/>
    <p:sldId id="284" r:id="rId3"/>
    <p:sldId id="269" r:id="rId4"/>
    <p:sldId id="295" r:id="rId5"/>
    <p:sldId id="292" r:id="rId6"/>
    <p:sldId id="296" r:id="rId7"/>
    <p:sldId id="302" r:id="rId8"/>
    <p:sldId id="303" r:id="rId9"/>
    <p:sldId id="301" r:id="rId10"/>
    <p:sldId id="293" r:id="rId11"/>
    <p:sldId id="297" r:id="rId12"/>
    <p:sldId id="298" r:id="rId13"/>
    <p:sldId id="299" r:id="rId14"/>
    <p:sldId id="300" r:id="rId15"/>
    <p:sldId id="294" r:id="rId16"/>
  </p:sldIdLst>
  <p:sldSz cx="12192000" cy="6858000"/>
  <p:notesSz cx="6858000" cy="97345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062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71B"/>
    <a:srgbClr val="C6C7C8"/>
    <a:srgbClr val="99C1DA"/>
    <a:srgbClr val="D1D2D3"/>
    <a:srgbClr val="66A3C8"/>
    <a:srgbClr val="00738D"/>
    <a:srgbClr val="3384B5"/>
    <a:srgbClr val="8B4973"/>
    <a:srgbClr val="76A39E"/>
    <a:srgbClr val="958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5755" autoAdjust="0"/>
  </p:normalViewPr>
  <p:slideViewPr>
    <p:cSldViewPr snapToObjects="1">
      <p:cViewPr>
        <p:scale>
          <a:sx n="100" d="100"/>
          <a:sy n="100" d="100"/>
        </p:scale>
        <p:origin x="132" y="702"/>
      </p:cViewPr>
      <p:guideLst/>
    </p:cSldViewPr>
  </p:slideViewPr>
  <p:outlineViewPr>
    <p:cViewPr>
      <p:scale>
        <a:sx n="33" d="100"/>
        <a:sy n="33" d="100"/>
      </p:scale>
      <p:origin x="0" y="122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16"/>
    </p:cViewPr>
  </p:sorterViewPr>
  <p:notesViewPr>
    <p:cSldViewPr snapToObjects="1" showGuides="1">
      <p:cViewPr>
        <p:scale>
          <a:sx n="66" d="100"/>
          <a:sy n="66" d="100"/>
        </p:scale>
        <p:origin x="-3062" y="125"/>
      </p:cViewPr>
      <p:guideLst>
        <p:guide orient="horz" pos="3062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A261A6-EC08-4A73-A06C-2E5987F26A35}" type="datetimeFigureOut">
              <a:rPr lang="de-CH" smtClean="0"/>
              <a:t>05.08.2019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32770-F47B-49A8-A654-7D2712296F2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1429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r">
              <a:defRPr sz="1200"/>
            </a:lvl1pPr>
          </a:lstStyle>
          <a:p>
            <a:fld id="{12E8396D-C179-49FB-90FC-DFFEFED52D5D}" type="datetimeFigureOut">
              <a:rPr lang="de-CH" smtClean="0"/>
              <a:pPr/>
              <a:t>05.08.2019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85738" y="730250"/>
            <a:ext cx="6486525" cy="36496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6" rIns="91431" bIns="45716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623912"/>
            <a:ext cx="5486400" cy="4380548"/>
          </a:xfrm>
          <a:prstGeom prst="rect">
            <a:avLst/>
          </a:prstGeom>
        </p:spPr>
        <p:txBody>
          <a:bodyPr vert="horz" lIns="91431" tIns="45716" rIns="91431" bIns="45716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r">
              <a:defRPr sz="1200"/>
            </a:lvl1pPr>
          </a:lstStyle>
          <a:p>
            <a:fld id="{030F1662-E304-472D-9055-62419893CD52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994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85750" indent="-285750" algn="l" defTabSz="914400" rtl="0" eaLnBrk="1" latinLnBrk="0" hangingPunct="1">
      <a:buClr>
        <a:schemeClr val="tx2"/>
      </a:buClr>
      <a:buSzPct val="95000"/>
      <a:buFont typeface="Wingdings" pitchFamily="2" charset="2"/>
      <a:buChar char="n"/>
      <a:defRPr lang="de-DE" sz="1700" b="0" kern="1200" dirty="0" smtClean="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28650" indent="-171450" algn="l" defTabSz="914400" rtl="0" eaLnBrk="1" latinLnBrk="0" hangingPunct="1">
      <a:buClr>
        <a:srgbClr val="C6C7C8"/>
      </a:buClr>
      <a:buSzPct val="95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0858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5430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0002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85738" y="730250"/>
            <a:ext cx="6486525" cy="364966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1662-E304-472D-9055-62419893CD52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0451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upt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8985" y="436564"/>
            <a:ext cx="5803200" cy="5801677"/>
          </a:xfrm>
          <a:prstGeom prst="rect">
            <a:avLst/>
          </a:pr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grpSp>
        <p:nvGrpSpPr>
          <p:cNvPr id="11" name="Gruppieren 10"/>
          <p:cNvGrpSpPr/>
          <p:nvPr userDrawn="1"/>
        </p:nvGrpSpPr>
        <p:grpSpPr>
          <a:xfrm>
            <a:off x="1990" y="5661352"/>
            <a:ext cx="2671534" cy="907200"/>
            <a:chOff x="1990" y="5661352"/>
            <a:chExt cx="2671534" cy="907200"/>
          </a:xfrm>
        </p:grpSpPr>
        <p:pic>
          <p:nvPicPr>
            <p:cNvPr id="9" name="Grafik 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4" y="5671527"/>
              <a:ext cx="2448000" cy="886223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4" name="Rechteck 3"/>
            <p:cNvSpPr/>
            <p:nvPr userDrawn="1"/>
          </p:nvSpPr>
          <p:spPr>
            <a:xfrm>
              <a:off x="1990" y="5661352"/>
              <a:ext cx="324000" cy="90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12" name="Inhaltsplatzhalter 11"/>
          <p:cNvSpPr>
            <a:spLocks noGrp="1"/>
          </p:cNvSpPr>
          <p:nvPr>
            <p:ph sz="quarter" idx="13"/>
          </p:nvPr>
        </p:nvSpPr>
        <p:spPr>
          <a:xfrm>
            <a:off x="9840913" y="3429000"/>
            <a:ext cx="914400" cy="9144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779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608985" y="442913"/>
            <a:ext cx="5803200" cy="580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CH" dirty="0"/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11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12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24" y="5671527"/>
            <a:ext cx="2448000" cy="88622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651844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/>
          </p:nvPr>
        </p:nvSpPr>
        <p:spPr>
          <a:xfrm>
            <a:off x="479376" y="1166813"/>
            <a:ext cx="10943167" cy="4824412"/>
          </a:xfrm>
        </p:spPr>
        <p:txBody>
          <a:bodyPr>
            <a:noAutofit/>
          </a:bodyPr>
          <a:lstStyle>
            <a:lvl1pPr marL="538163" indent="-273600">
              <a:spcAft>
                <a:spcPts val="800"/>
              </a:spcAft>
              <a:defRPr/>
            </a:lvl1pPr>
            <a:lvl2pPr marL="803275" indent="-273600">
              <a:spcAft>
                <a:spcPts val="600"/>
              </a:spcAft>
              <a:defRPr/>
            </a:lvl2pPr>
            <a:lvl3pPr marL="1074738" indent="-273600">
              <a:spcAft>
                <a:spcPts val="400"/>
              </a:spcAft>
              <a:tabLst/>
              <a:defRPr/>
            </a:lvl3pPr>
            <a:lvl4pPr marL="1341438" indent="-273600">
              <a:spcAft>
                <a:spcPts val="400"/>
              </a:spcAft>
              <a:defRPr/>
            </a:lvl4pPr>
            <a:lvl5pPr marL="1616075" indent="-274638">
              <a:spcAft>
                <a:spcPts val="400"/>
              </a:spcAft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13" name="Gerade Verbindung 12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5515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538163" indent="-274638">
              <a:spcAft>
                <a:spcPts val="800"/>
              </a:spcAft>
              <a:buSzPct val="90000"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0" y="1169339"/>
            <a:ext cx="5384800" cy="4832842"/>
          </a:xfrm>
        </p:spPr>
        <p:txBody>
          <a:bodyPr/>
          <a:lstStyle>
            <a:lvl1pPr>
              <a:spcAft>
                <a:spcPts val="800"/>
              </a:spcAft>
              <a:defRPr sz="1700"/>
            </a:lvl1pPr>
            <a:lvl2pPr>
              <a:spcAft>
                <a:spcPts val="600"/>
              </a:spcAft>
              <a:defRPr sz="1700"/>
            </a:lvl2pPr>
            <a:lvl3pPr>
              <a:spcAft>
                <a:spcPts val="400"/>
              </a:spcAft>
              <a:defRPr sz="1500"/>
            </a:lvl3pPr>
            <a:lvl4pPr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0485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36600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9736"/>
            <a:ext cx="5386917" cy="471264"/>
          </a:xfrm>
        </p:spPr>
        <p:txBody>
          <a:bodyPr anchor="t">
            <a:normAutofit/>
          </a:bodyPr>
          <a:lstStyle>
            <a:lvl1pPr marL="266700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9376" y="1782765"/>
            <a:ext cx="5386917" cy="4224497"/>
          </a:xfrm>
        </p:spPr>
        <p:txBody>
          <a:bodyPr/>
          <a:lstStyle>
            <a:lvl1pPr marL="538163" indent="-274638">
              <a:spcAft>
                <a:spcPts val="800"/>
              </a:spcAft>
              <a:defRPr sz="1700" b="0"/>
            </a:lvl1pPr>
            <a:lvl2pPr marL="803275" indent="-273600">
              <a:spcAft>
                <a:spcPts val="600"/>
              </a:spcAft>
              <a:defRPr sz="15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65113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179736"/>
            <a:ext cx="5389033" cy="471264"/>
          </a:xfrm>
        </p:spPr>
        <p:txBody>
          <a:bodyPr anchor="t">
            <a:normAutofit/>
          </a:bodyPr>
          <a:lstStyle>
            <a:lvl1pPr marL="185738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1782765"/>
            <a:ext cx="5389033" cy="4224497"/>
          </a:xfrm>
        </p:spPr>
        <p:txBody>
          <a:bodyPr/>
          <a:lstStyle>
            <a:lvl1pPr marL="431800" indent="-273600">
              <a:spcAft>
                <a:spcPts val="800"/>
              </a:spcAft>
              <a:defRPr sz="1700" b="0"/>
            </a:lvl1pPr>
            <a:lvl2pPr marL="715963" indent="-273600">
              <a:spcAft>
                <a:spcPts val="600"/>
              </a:spcAft>
              <a:defRPr sz="1500"/>
            </a:lvl2pPr>
            <a:lvl3pPr marL="982663" indent="-273050">
              <a:spcAft>
                <a:spcPts val="400"/>
              </a:spcAft>
              <a:defRPr sz="1500"/>
            </a:lvl3pPr>
            <a:lvl4pPr marL="1257300" indent="-274638">
              <a:spcAft>
                <a:spcPts val="400"/>
              </a:spcAft>
              <a:defRPr sz="1500"/>
            </a:lvl4pPr>
            <a:lvl5pPr marL="1524000" indent="-273600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11" name="Gerade Verbindung 10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3569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6192012" y="1276351"/>
            <a:ext cx="5375573" cy="474248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15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263525" indent="0">
              <a:buSzPct val="90000"/>
              <a:buNone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087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703601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ben Bil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608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79376" y="1164696"/>
            <a:ext cx="10458449" cy="22680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846343" y="3698238"/>
            <a:ext cx="10458449" cy="226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10" name="Gerade Verbindung 9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073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32400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4656"/>
            <a:ext cx="9975273" cy="48965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marL="812801" lvl="0" indent="-274638" algn="l" defTabSz="914400" rtl="0" eaLnBrk="1" latinLnBrk="0" hangingPunct="1">
              <a:spcBef>
                <a:spcPts val="0"/>
              </a:spcBef>
              <a:spcAft>
                <a:spcPts val="2000"/>
              </a:spcAft>
              <a:buClr>
                <a:schemeClr val="bg2"/>
              </a:buClr>
              <a:buFont typeface="Wingdings" pitchFamily="2" charset="2"/>
              <a:buChar char="n"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6971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2" r:id="rId4"/>
    <p:sldLayoutId id="2147483653" r:id="rId5"/>
    <p:sldLayoutId id="2147483661" r:id="rId6"/>
    <p:sldLayoutId id="2147483654" r:id="rId7"/>
    <p:sldLayoutId id="2147483663" r:id="rId8"/>
  </p:sldLayoutIdLst>
  <p:hf hdr="0" dt="0"/>
  <p:txStyles>
    <p:titleStyle>
      <a:lvl1pPr marL="738188" indent="0" algn="l" defTabSz="914400" rtl="0" eaLnBrk="1" latinLnBrk="0" hangingPunct="1">
        <a:spcBef>
          <a:spcPct val="0"/>
        </a:spcBef>
        <a:buNone/>
        <a:defRPr sz="2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538163" indent="-273600" algn="l" defTabSz="914400" rtl="0" eaLnBrk="1" latinLnBrk="0" hangingPunct="1">
        <a:spcBef>
          <a:spcPts val="600"/>
        </a:spcBef>
        <a:spcAft>
          <a:spcPts val="800"/>
        </a:spcAft>
        <a:buClr>
          <a:schemeClr val="accent1"/>
        </a:buClr>
        <a:buSzPct val="94000"/>
        <a:buFont typeface="Wingdings" pitchFamily="2" charset="2"/>
        <a:buChar char="n"/>
        <a:tabLst/>
        <a:defRPr sz="17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273600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SzPct val="94000"/>
        <a:buFont typeface="Wingdings" pitchFamily="2" charset="2"/>
        <a:buChar char="n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1076325" indent="-27305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341438" indent="-27360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616075" indent="-274638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lang="de-CH" sz="15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341437" indent="0" algn="l" defTabSz="914400" rtl="0" eaLnBrk="1" latinLnBrk="0" hangingPunct="1">
        <a:spcBef>
          <a:spcPct val="20000"/>
        </a:spcBef>
        <a:buClr>
          <a:schemeClr val="bg2"/>
        </a:buClr>
        <a:buFont typeface="Wingdings" pitchFamily="2" charset="2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Severin </a:t>
            </a:r>
            <a:r>
              <a:rPr lang="de-CH" dirty="0" err="1" smtClean="0"/>
              <a:t>Kundert</a:t>
            </a:r>
            <a:r>
              <a:rPr lang="de-CH" dirty="0" smtClean="0"/>
              <a:t> &amp; Ramon Loher</a:t>
            </a:r>
          </a:p>
          <a:p>
            <a:r>
              <a:rPr lang="de-CH" dirty="0" smtClean="0"/>
              <a:t>Rapperswil, 08. August 2019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 smtClean="0"/>
              <a:t>Bachelorarbeit</a:t>
            </a:r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Wireless </a:t>
            </a:r>
            <a:r>
              <a:rPr lang="de-CH" dirty="0" err="1" smtClean="0"/>
              <a:t>extension</a:t>
            </a:r>
            <a:r>
              <a:rPr lang="de-CH" dirty="0" smtClean="0"/>
              <a:t>	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6" y="692696"/>
            <a:ext cx="5471302" cy="530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5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 smtClean="0"/>
              <a:t>EswRobot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7417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 smtClean="0"/>
              <a:t>RobEx</a:t>
            </a:r>
            <a:r>
              <a:rPr lang="de-CH" dirty="0" smtClean="0"/>
              <a:t> (Roboter Extension)</a:t>
            </a:r>
          </a:p>
          <a:p>
            <a:pPr lvl="1"/>
            <a:r>
              <a:rPr lang="de-CH" dirty="0" smtClean="0"/>
              <a:t>Hardware</a:t>
            </a:r>
          </a:p>
          <a:p>
            <a:pPr lvl="2"/>
            <a:r>
              <a:rPr lang="de-CH" dirty="0" smtClean="0"/>
              <a:t>nRF52840 Dongle</a:t>
            </a:r>
          </a:p>
          <a:p>
            <a:pPr lvl="2"/>
            <a:r>
              <a:rPr lang="de-CH" dirty="0" smtClean="0"/>
              <a:t>24-Pin Connector</a:t>
            </a:r>
          </a:p>
          <a:p>
            <a:pPr lvl="2"/>
            <a:r>
              <a:rPr lang="de-CH" dirty="0" smtClean="0"/>
              <a:t>Unbenutzte LED</a:t>
            </a:r>
          </a:p>
          <a:p>
            <a:pPr lvl="2"/>
            <a:r>
              <a:rPr lang="de-CH" dirty="0" smtClean="0"/>
              <a:t>Spannungsversorgung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11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25668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 smtClean="0"/>
              <a:t>RobEx</a:t>
            </a:r>
            <a:r>
              <a:rPr lang="de-CH" dirty="0" smtClean="0"/>
              <a:t> (Roboter Extension)</a:t>
            </a:r>
          </a:p>
          <a:p>
            <a:pPr lvl="1"/>
            <a:r>
              <a:rPr lang="de-CH" dirty="0" smtClean="0"/>
              <a:t>Software</a:t>
            </a:r>
          </a:p>
          <a:p>
            <a:pPr lvl="2"/>
            <a:r>
              <a:rPr lang="de-CH" dirty="0" smtClean="0"/>
              <a:t>Funktion</a:t>
            </a:r>
          </a:p>
          <a:p>
            <a:pPr lvl="3"/>
            <a:r>
              <a:rPr lang="de-CH" dirty="0" smtClean="0"/>
              <a:t>BLE und SPI</a:t>
            </a:r>
          </a:p>
          <a:p>
            <a:pPr lvl="3"/>
            <a:r>
              <a:rPr lang="de-CH" dirty="0" smtClean="0"/>
              <a:t>FSM</a:t>
            </a:r>
          </a:p>
          <a:p>
            <a:pPr lvl="2"/>
            <a:r>
              <a:rPr lang="de-CH" dirty="0" err="1" smtClean="0"/>
              <a:t>Memorymap</a:t>
            </a:r>
            <a:endParaRPr lang="de-CH" dirty="0" smtClean="0"/>
          </a:p>
          <a:p>
            <a:pPr lvl="3"/>
            <a:r>
              <a:rPr lang="de-CH" dirty="0" err="1" smtClean="0"/>
              <a:t>Mesh</a:t>
            </a:r>
            <a:r>
              <a:rPr lang="de-CH" dirty="0" smtClean="0"/>
              <a:t> und BLE </a:t>
            </a:r>
            <a:r>
              <a:rPr lang="de-CH" dirty="0" err="1" smtClean="0"/>
              <a:t>switch</a:t>
            </a:r>
            <a:endParaRPr lang="de-CH" dirty="0" smtClean="0"/>
          </a:p>
          <a:p>
            <a:pPr lvl="2"/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12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52857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PC Dongle</a:t>
            </a:r>
          </a:p>
          <a:p>
            <a:pPr lvl="1"/>
            <a:r>
              <a:rPr lang="de-CH" dirty="0" smtClean="0"/>
              <a:t>Software</a:t>
            </a:r>
          </a:p>
          <a:p>
            <a:pPr lvl="2"/>
            <a:r>
              <a:rPr lang="de-CH" dirty="0" smtClean="0"/>
              <a:t>Funktion</a:t>
            </a:r>
          </a:p>
          <a:p>
            <a:pPr lvl="3"/>
            <a:r>
              <a:rPr lang="de-CH" dirty="0" smtClean="0"/>
              <a:t>BLE und USB</a:t>
            </a:r>
          </a:p>
          <a:p>
            <a:pPr lvl="2"/>
            <a:r>
              <a:rPr lang="de-CH" dirty="0" err="1" smtClean="0"/>
              <a:t>Debuging</a:t>
            </a:r>
            <a:endParaRPr lang="de-CH" dirty="0" smtClean="0"/>
          </a:p>
          <a:p>
            <a:pPr lvl="2"/>
            <a:endParaRPr lang="de-CH" dirty="0"/>
          </a:p>
          <a:p>
            <a:pPr lvl="2"/>
            <a:endParaRPr lang="de-CH" dirty="0" smtClean="0"/>
          </a:p>
          <a:p>
            <a:r>
              <a:rPr lang="de-CH" dirty="0" smtClean="0"/>
              <a:t>Probleme bei Dongles</a:t>
            </a:r>
          </a:p>
          <a:p>
            <a:pPr lvl="1"/>
            <a:r>
              <a:rPr lang="de-CH" dirty="0" smtClean="0"/>
              <a:t>Nordic Bibliothek in C</a:t>
            </a:r>
          </a:p>
          <a:p>
            <a:pPr lvl="2"/>
            <a:r>
              <a:rPr lang="de-CH" dirty="0" smtClean="0"/>
              <a:t>C++ wird nicht </a:t>
            </a:r>
            <a:r>
              <a:rPr lang="de-CH" smtClean="0"/>
              <a:t>offiziell unterstützt</a:t>
            </a:r>
            <a:endParaRPr lang="de-CH" dirty="0" smtClean="0"/>
          </a:p>
          <a:p>
            <a:pPr marL="801138" lvl="2" indent="0">
              <a:buNone/>
            </a:pP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13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64888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PC Anwenderprogramm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14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017965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Resümee und Vorführung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Fazit, Resultat</a:t>
            </a:r>
          </a:p>
          <a:p>
            <a:endParaRPr lang="de-CH" dirty="0"/>
          </a:p>
          <a:p>
            <a:r>
              <a:rPr lang="de-CH" dirty="0" smtClean="0"/>
              <a:t>Vorführung des Roboters und der </a:t>
            </a:r>
            <a:r>
              <a:rPr lang="de-CH" smtClean="0"/>
              <a:t>dazugehörenden Programme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15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13962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Inhaltsverzeichnis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Einleitung	</a:t>
            </a:r>
          </a:p>
          <a:p>
            <a:r>
              <a:rPr lang="de-CH" dirty="0"/>
              <a:t>Vorgehen</a:t>
            </a:r>
          </a:p>
          <a:p>
            <a:r>
              <a:rPr lang="de-CH" dirty="0"/>
              <a:t>Aufbau</a:t>
            </a:r>
          </a:p>
          <a:p>
            <a:r>
              <a:rPr lang="de-CH" dirty="0"/>
              <a:t>Resümee und Vorführung</a:t>
            </a:r>
          </a:p>
          <a:p>
            <a:endParaRPr lang="de-CH" dirty="0" smtClean="0"/>
          </a:p>
          <a:p>
            <a:endParaRPr lang="de-CH" dirty="0" smtClean="0"/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2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8849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Einleitung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Restriktionen</a:t>
            </a:r>
          </a:p>
          <a:p>
            <a:pPr lvl="1"/>
            <a:r>
              <a:rPr lang="de-CH" dirty="0" smtClean="0"/>
              <a:t>Dongles</a:t>
            </a:r>
          </a:p>
          <a:p>
            <a:pPr lvl="1"/>
            <a:r>
              <a:rPr lang="de-CH" dirty="0" smtClean="0"/>
              <a:t>Bluetooth Low </a:t>
            </a:r>
            <a:r>
              <a:rPr lang="de-CH" dirty="0" err="1" smtClean="0"/>
              <a:t>Energy</a:t>
            </a:r>
            <a:endParaRPr lang="de-CH" dirty="0" smtClean="0"/>
          </a:p>
          <a:p>
            <a:pPr lvl="1"/>
            <a:r>
              <a:rPr lang="de-CH" dirty="0" smtClean="0"/>
              <a:t>Ohne Development Kit</a:t>
            </a:r>
          </a:p>
          <a:p>
            <a:pPr lvl="1"/>
            <a:r>
              <a:rPr lang="de-CH" dirty="0" smtClean="0"/>
              <a:t>Programm ohne IDE übertragen</a:t>
            </a:r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76787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Einleitung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Muss-Anforderungen</a:t>
            </a:r>
          </a:p>
          <a:p>
            <a:pPr lvl="1"/>
            <a:r>
              <a:rPr lang="de-CH" dirty="0" smtClean="0"/>
              <a:t>Stabile Übertragung </a:t>
            </a:r>
            <a:br>
              <a:rPr lang="de-CH" dirty="0" smtClean="0"/>
            </a:br>
            <a:r>
              <a:rPr lang="de-CH" dirty="0" smtClean="0"/>
              <a:t>(100 mal korrekt übertragen)</a:t>
            </a:r>
          </a:p>
          <a:p>
            <a:pPr lvl="1"/>
            <a:r>
              <a:rPr lang="de-CH" dirty="0" smtClean="0"/>
              <a:t>Einfacher Demonstrator</a:t>
            </a:r>
          </a:p>
          <a:p>
            <a:r>
              <a:rPr lang="de-CH" dirty="0" smtClean="0"/>
              <a:t>Wunsch-Anforderungen</a:t>
            </a:r>
          </a:p>
          <a:p>
            <a:pPr lvl="1"/>
            <a:r>
              <a:rPr lang="de-CH" dirty="0" smtClean="0"/>
              <a:t>Steuerung (z.B. via App)</a:t>
            </a:r>
          </a:p>
          <a:p>
            <a:pPr lvl="1"/>
            <a:r>
              <a:rPr lang="de-CH" dirty="0" smtClean="0"/>
              <a:t>Bluetooth </a:t>
            </a:r>
            <a:r>
              <a:rPr lang="de-CH" dirty="0" err="1" smtClean="0"/>
              <a:t>Mesh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5159896" y="1230566"/>
            <a:ext cx="5472608" cy="3854618"/>
          </a:xfrm>
        </p:spPr>
      </p:sp>
      <p:sp>
        <p:nvSpPr>
          <p:cNvPr id="21" name="TextBox 20"/>
          <p:cNvSpPr txBox="1"/>
          <p:nvPr/>
        </p:nvSpPr>
        <p:spPr>
          <a:xfrm>
            <a:off x="5447928" y="1469631"/>
            <a:ext cx="50642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 smtClean="0"/>
              <a:t>Diagramm von Übertragungen ? </a:t>
            </a:r>
            <a:br>
              <a:rPr lang="de-CH" dirty="0" smtClean="0"/>
            </a:br>
            <a:r>
              <a:rPr lang="de-CH" dirty="0" smtClean="0"/>
              <a:t>Oder erst am Schluss bei </a:t>
            </a:r>
            <a:r>
              <a:rPr lang="de-CH" dirty="0" err="1" smtClean="0"/>
              <a:t>Robo</a:t>
            </a:r>
            <a:r>
              <a:rPr lang="de-CH" dirty="0" smtClean="0"/>
              <a:t> Vorführung ?</a:t>
            </a:r>
          </a:p>
        </p:txBody>
      </p:sp>
    </p:spTree>
    <p:extLst>
      <p:ext uri="{BB962C8B-B14F-4D97-AF65-F5344CB8AC3E}">
        <p14:creationId xmlns:p14="http://schemas.microsoft.com/office/powerpoint/2010/main" val="275560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Vorgehen	</a:t>
            </a:r>
            <a:endParaRPr lang="de-CH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Vorgängerprojekt</a:t>
            </a:r>
          </a:p>
          <a:p>
            <a:pPr lvl="1"/>
            <a:r>
              <a:rPr lang="de-CH" dirty="0" smtClean="0"/>
              <a:t>Bericht studiert</a:t>
            </a:r>
          </a:p>
          <a:p>
            <a:pPr lvl="1"/>
            <a:r>
              <a:rPr lang="de-CH" dirty="0" smtClean="0"/>
              <a:t>Software grob Analysiert und studiert</a:t>
            </a:r>
          </a:p>
          <a:p>
            <a:endParaRPr lang="de-CH" dirty="0"/>
          </a:p>
          <a:p>
            <a:r>
              <a:rPr lang="de-CH" dirty="0" smtClean="0"/>
              <a:t>Hardware Informationen</a:t>
            </a:r>
          </a:p>
          <a:p>
            <a:pPr lvl="1"/>
            <a:r>
              <a:rPr lang="de-CH" dirty="0" smtClean="0"/>
              <a:t>In Datenblätter nach Informationen gesucht</a:t>
            </a:r>
          </a:p>
          <a:p>
            <a:pPr lvl="1"/>
            <a:r>
              <a:rPr lang="de-CH" dirty="0" smtClean="0"/>
              <a:t>Möglichkeiten untersucht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04682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Vorgehen	</a:t>
            </a:r>
            <a:endParaRPr lang="de-CH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Projektplan</a:t>
            </a:r>
          </a:p>
          <a:p>
            <a:pPr lvl="1"/>
            <a:r>
              <a:rPr lang="de-CH" dirty="0" smtClean="0"/>
              <a:t>Erster Plan -&gt; </a:t>
            </a:r>
            <a:r>
              <a:rPr lang="de-CH" dirty="0" err="1" smtClean="0"/>
              <a:t>BigBang</a:t>
            </a:r>
            <a:endParaRPr lang="de-CH" dirty="0" smtClean="0"/>
          </a:p>
          <a:p>
            <a:pPr lvl="1"/>
            <a:r>
              <a:rPr lang="de-CH" dirty="0" smtClean="0"/>
              <a:t>Soll und </a:t>
            </a:r>
            <a:r>
              <a:rPr lang="de-CH" dirty="0" smtClean="0"/>
              <a:t>Ist</a:t>
            </a:r>
            <a:endParaRPr lang="de-CH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60675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0184936"/>
              </p:ext>
            </p:extLst>
          </p:nvPr>
        </p:nvGraphicFramePr>
        <p:xfrm>
          <a:off x="2783632" y="758103"/>
          <a:ext cx="9217024" cy="52324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Acrobat Document" r:id="rId3" imgW="8019888" imgH="4552950" progId="AcroExch.Document.DC">
                  <p:embed/>
                </p:oleObj>
              </mc:Choice>
              <mc:Fallback>
                <p:oleObj name="Acrobat Document" r:id="rId3" imgW="8019888" imgH="455295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3632" y="758103"/>
                        <a:ext cx="9217024" cy="52324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91344" y="872788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 smtClean="0"/>
              <a:t>Soll</a:t>
            </a:r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376428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4949477"/>
              </p:ext>
            </p:extLst>
          </p:nvPr>
        </p:nvGraphicFramePr>
        <p:xfrm>
          <a:off x="1919536" y="741707"/>
          <a:ext cx="9217024" cy="52324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Acrobat Document" r:id="rId3" imgW="8019888" imgH="4552950" progId="AcroExch.Document.DC">
                  <p:embed/>
                </p:oleObj>
              </mc:Choice>
              <mc:Fallback>
                <p:oleObj name="Acrobat Document" r:id="rId3" imgW="8019888" imgH="4552950" progId="AcroExch.Document.DC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19536" y="741707"/>
                        <a:ext cx="9217024" cy="52324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91344" y="872788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 smtClean="0"/>
              <a:t>Ist</a:t>
            </a:r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2884748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Vorgehen	</a:t>
            </a:r>
            <a:endParaRPr lang="de-CH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Kommunikationskonzept</a:t>
            </a:r>
            <a:endParaRPr lang="de-CH" dirty="0" smtClean="0"/>
          </a:p>
          <a:p>
            <a:pPr lvl="1"/>
            <a:r>
              <a:rPr lang="de-CH" dirty="0" smtClean="0"/>
              <a:t>OSI-Modell</a:t>
            </a:r>
          </a:p>
          <a:p>
            <a:pPr lvl="1"/>
            <a:r>
              <a:rPr lang="de-CH" dirty="0" smtClean="0"/>
              <a:t>Erstes Konzept (mit Adressierung einzelner Elemente)</a:t>
            </a:r>
          </a:p>
          <a:p>
            <a:pPr lvl="1"/>
            <a:r>
              <a:rPr lang="de-CH" dirty="0" smtClean="0"/>
              <a:t>Zweites Konzept (Punkt zu Punkt)</a:t>
            </a:r>
          </a:p>
          <a:p>
            <a:pPr lvl="1"/>
            <a:r>
              <a:rPr lang="de-CH" dirty="0" smtClean="0"/>
              <a:t>Switch </a:t>
            </a:r>
            <a:r>
              <a:rPr lang="de-CH" dirty="0" err="1" smtClean="0"/>
              <a:t>Mesh</a:t>
            </a:r>
            <a:r>
              <a:rPr lang="de-CH" dirty="0" smtClean="0"/>
              <a:t> / 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62199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SR_Vorlage_16zu9">
  <a:themeElements>
    <a:clrScheme name="HSR-Farben">
      <a:dk1>
        <a:sysClr val="windowText" lastClr="000000"/>
      </a:dk1>
      <a:lt1>
        <a:sysClr val="window" lastClr="FFFFFF"/>
      </a:lt1>
      <a:dk2>
        <a:srgbClr val="0065A3"/>
      </a:dk2>
      <a:lt2>
        <a:srgbClr val="C6C7C8"/>
      </a:lt2>
      <a:accent1>
        <a:srgbClr val="0065A3"/>
      </a:accent1>
      <a:accent2>
        <a:srgbClr val="6E1C50"/>
      </a:accent2>
      <a:accent3>
        <a:srgbClr val="548C86"/>
      </a:accent3>
      <a:accent4>
        <a:srgbClr val="7B6951"/>
      </a:accent4>
      <a:accent5>
        <a:srgbClr val="00738D"/>
      </a:accent5>
      <a:accent6>
        <a:srgbClr val="BABD5D"/>
      </a:accent6>
      <a:hlink>
        <a:srgbClr val="0065A3"/>
      </a:hlink>
      <a:folHlink>
        <a:srgbClr val="6E1C5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>
          <a:buClr>
            <a:schemeClr val="tx2"/>
          </a:buClr>
          <a:buSzPct val="90000"/>
          <a:buFont typeface="Wingdings" pitchFamily="2" charset="2"/>
          <a:buChar char="n"/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EA3F920-0834-464B-A653-ECE47ECCA383}" vid="{57F396CC-5946-4713-ADA2-5942E90C832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274</Words>
  <Application>Microsoft Office PowerPoint</Application>
  <PresentationFormat>Widescreen</PresentationFormat>
  <Paragraphs>109</Paragraphs>
  <Slides>15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Wingdings</vt:lpstr>
      <vt:lpstr>HSR_Vorlage_16zu9</vt:lpstr>
      <vt:lpstr>Adobe Acrobat Document</vt:lpstr>
      <vt:lpstr>Wireless extension </vt:lpstr>
      <vt:lpstr>Inhaltsverzeichnis</vt:lpstr>
      <vt:lpstr>Einleitung</vt:lpstr>
      <vt:lpstr>Einleitung</vt:lpstr>
      <vt:lpstr>Vorgehen </vt:lpstr>
      <vt:lpstr>Vorgehen </vt:lpstr>
      <vt:lpstr>Vorgehen</vt:lpstr>
      <vt:lpstr>Vorgehen</vt:lpstr>
      <vt:lpstr>Vorgehen </vt:lpstr>
      <vt:lpstr>Aufbau</vt:lpstr>
      <vt:lpstr>Aufbau</vt:lpstr>
      <vt:lpstr>Aufbau</vt:lpstr>
      <vt:lpstr>Aufbau</vt:lpstr>
      <vt:lpstr>Aufbau</vt:lpstr>
      <vt:lpstr>Resümee und Vorführung</vt:lpstr>
    </vt:vector>
  </TitlesOfParts>
  <Company>HSR Hochschule für Technik Rapperswil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WILLKOMMEN AN DER HSR</dc:title>
  <dc:creator>Loher Ramon</dc:creator>
  <cp:lastModifiedBy>Loher Ramon</cp:lastModifiedBy>
  <cp:revision>26</cp:revision>
  <cp:lastPrinted>2010-12-20T15:36:07Z</cp:lastPrinted>
  <dcterms:created xsi:type="dcterms:W3CDTF">2019-07-29T09:38:20Z</dcterms:created>
  <dcterms:modified xsi:type="dcterms:W3CDTF">2019-08-05T13:54:30Z</dcterms:modified>
</cp:coreProperties>
</file>